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7"/>
  </p:notesMasterIdLst>
  <p:sldIdLst>
    <p:sldId id="258" r:id="rId2"/>
    <p:sldId id="374" r:id="rId3"/>
    <p:sldId id="603" r:id="rId4"/>
    <p:sldId id="586" r:id="rId5"/>
    <p:sldId id="537" r:id="rId6"/>
    <p:sldId id="587" r:id="rId7"/>
    <p:sldId id="575" r:id="rId8"/>
    <p:sldId id="591" r:id="rId9"/>
    <p:sldId id="593" r:id="rId10"/>
    <p:sldId id="604" r:id="rId11"/>
    <p:sldId id="605" r:id="rId12"/>
    <p:sldId id="606" r:id="rId13"/>
    <p:sldId id="607" r:id="rId14"/>
    <p:sldId id="608" r:id="rId15"/>
    <p:sldId id="609"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F146"/>
    <a:srgbClr val="FF9900"/>
    <a:srgbClr val="FF3300"/>
    <a:srgbClr val="40949A"/>
    <a:srgbClr val="DDDDDD"/>
    <a:srgbClr val="0000CC"/>
    <a:srgbClr val="5469A2"/>
    <a:srgbClr val="29417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51" autoAdjust="0"/>
    <p:restoredTop sz="95983" autoAdjust="0"/>
  </p:normalViewPr>
  <p:slideViewPr>
    <p:cSldViewPr>
      <p:cViewPr varScale="1">
        <p:scale>
          <a:sx n="109" d="100"/>
          <a:sy n="109" d="100"/>
        </p:scale>
        <p:origin x="-234" y="-90"/>
      </p:cViewPr>
      <p:guideLst>
        <p:guide orient="horz" pos="4224"/>
        <p:guide pos="15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7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3CD3599-3A1C-4B23-998B-2D0A9C53C900}" type="slidenum">
              <a:rPr lang="en-US"/>
              <a:pPr>
                <a:defRPr/>
              </a:pPr>
              <a:t>‹#›</a:t>
            </a:fld>
            <a:endParaRPr lang="en-US"/>
          </a:p>
        </p:txBody>
      </p:sp>
    </p:spTree>
    <p:extLst>
      <p:ext uri="{BB962C8B-B14F-4D97-AF65-F5344CB8AC3E}">
        <p14:creationId xmlns:p14="http://schemas.microsoft.com/office/powerpoint/2010/main" xmlns="" val="4512447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p:spPr>
        <p:txBody>
          <a:bodyPr/>
          <a:lstStyle/>
          <a:p>
            <a:endParaRPr lang="en-US" smtClean="0"/>
          </a:p>
        </p:txBody>
      </p:sp>
      <p:sp>
        <p:nvSpPr>
          <p:cNvPr id="14340" name="Slide Number Placeholder 3"/>
          <p:cNvSpPr>
            <a:spLocks noGrp="1"/>
          </p:cNvSpPr>
          <p:nvPr>
            <p:ph type="sldNum" sz="quarter" idx="5"/>
          </p:nvPr>
        </p:nvSpPr>
        <p:spPr>
          <a:noFill/>
        </p:spPr>
        <p:txBody>
          <a:bodyPr/>
          <a:lstStyle/>
          <a:p>
            <a:fld id="{0D658888-D9B5-4816-9F87-E2CEC0D92BB7}" type="slidenum">
              <a:rPr lang="en-US"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12</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13</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14</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15</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1F741A7-018E-4C64-912D-094D93AE1AB0}" type="slidenum">
              <a:rPr lang="en-US" sz="1200"/>
              <a:pPr algn="r"/>
              <a:t>3</a:t>
            </a:fld>
            <a:endParaRPr lang="en-US" sz="12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1F741A7-018E-4C64-912D-094D93AE1AB0}" type="slidenum">
              <a:rPr lang="en-US" sz="1200"/>
              <a:pPr algn="r"/>
              <a:t>4</a:t>
            </a:fld>
            <a:endParaRPr lang="en-US" sz="12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536B09A7-D6ED-478B-A387-14C2D1CC9FC6}" type="slidenum">
              <a:rPr lang="en-US" sz="1200"/>
              <a:pPr algn="r"/>
              <a:t>6</a:t>
            </a:fld>
            <a:endParaRPr lang="en-US"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7</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8</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9</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10</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0" tIns="45715" rIns="91430" bIns="45715" anchor="b"/>
          <a:lstStyle/>
          <a:p>
            <a:pPr algn="r"/>
            <a:fld id="{309A7452-4066-40A6-A24B-8FE349A3CA22}" type="slidenum">
              <a:rPr lang="en-US" sz="1200"/>
              <a:pPr algn="r"/>
              <a:t>11</a:t>
            </a:fld>
            <a:endParaRPr 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4"/>
          <p:cNvSpPr>
            <a:spLocks noChangeShapeType="1"/>
          </p:cNvSpPr>
          <p:nvPr userDrawn="1"/>
        </p:nvSpPr>
        <p:spPr bwMode="auto">
          <a:xfrm>
            <a:off x="0" y="1143000"/>
            <a:ext cx="9144000" cy="0"/>
          </a:xfrm>
          <a:prstGeom prst="line">
            <a:avLst/>
          </a:prstGeom>
          <a:noFill/>
          <a:ln w="57150">
            <a:solidFill>
              <a:schemeClr val="hlink"/>
            </a:solidFill>
            <a:round/>
            <a:headEnd/>
            <a:tailEnd/>
          </a:ln>
          <a:effectLst/>
        </p:spPr>
        <p:txBody>
          <a:bodyPr/>
          <a:lstStyle/>
          <a:p>
            <a:pPr>
              <a:defRPr/>
            </a:pPr>
            <a:endParaRPr lang="en-US"/>
          </a:p>
        </p:txBody>
      </p:sp>
      <p:sp>
        <p:nvSpPr>
          <p:cNvPr id="43010" name="Rectangle 2"/>
          <p:cNvSpPr>
            <a:spLocks noGrp="1" noChangeArrowheads="1"/>
          </p:cNvSpPr>
          <p:nvPr>
            <p:ph type="subTitle" idx="1"/>
          </p:nvPr>
        </p:nvSpPr>
        <p:spPr>
          <a:xfrm>
            <a:off x="2343150" y="3581400"/>
            <a:ext cx="6343650" cy="1143000"/>
          </a:xfrm>
        </p:spPr>
        <p:txBody>
          <a:bodyPr/>
          <a:lstStyle>
            <a:lvl1pPr marL="0" indent="0">
              <a:buFontTx/>
              <a:buNone/>
              <a:defRPr b="0">
                <a:solidFill>
                  <a:schemeClr val="tx1"/>
                </a:solidFill>
                <a:latin typeface="Arial Black" pitchFamily="34" charset="0"/>
              </a:defRPr>
            </a:lvl1pPr>
          </a:lstStyle>
          <a:p>
            <a:r>
              <a:rPr lang="en-US"/>
              <a:t>Click to edit Master subtitle style</a:t>
            </a:r>
          </a:p>
        </p:txBody>
      </p:sp>
      <p:sp>
        <p:nvSpPr>
          <p:cNvPr id="43015" name="Rectangle 7"/>
          <p:cNvSpPr>
            <a:spLocks noGrp="1" noChangeArrowheads="1"/>
          </p:cNvSpPr>
          <p:nvPr>
            <p:ph type="ctrTitle"/>
          </p:nvPr>
        </p:nvSpPr>
        <p:spPr>
          <a:xfrm>
            <a:off x="2333625" y="1905000"/>
            <a:ext cx="6477000" cy="1241425"/>
          </a:xfrm>
        </p:spPr>
        <p:txBody>
          <a:bodyPr/>
          <a:lstStyle>
            <a:lvl1pPr>
              <a:defRPr sz="2800">
                <a:solidFill>
                  <a:schemeClr val="tx1"/>
                </a:solidFill>
              </a:defRPr>
            </a:lvl1pPr>
          </a:lstStyle>
          <a:p>
            <a:r>
              <a:rPr lang="en-US"/>
              <a:t>Click to edit Master title style</a:t>
            </a:r>
          </a:p>
        </p:txBody>
      </p:sp>
      <p:sp>
        <p:nvSpPr>
          <p:cNvPr id="5" name="Rectangle 10"/>
          <p:cNvSpPr>
            <a:spLocks noGrp="1" noChangeArrowheads="1"/>
          </p:cNvSpPr>
          <p:nvPr>
            <p:ph type="dt" sz="half" idx="10"/>
          </p:nvPr>
        </p:nvSpPr>
        <p:spPr>
          <a:xfrm>
            <a:off x="2333625" y="5467350"/>
            <a:ext cx="6276975" cy="476250"/>
          </a:xfrm>
        </p:spPr>
        <p:txBody>
          <a:bodyPr/>
          <a:lstStyle>
            <a:lvl1pPr>
              <a:defRPr sz="1800" b="1">
                <a:solidFill>
                  <a:schemeClr val="tx1"/>
                </a:solidFill>
              </a:defRPr>
            </a:lvl1pPr>
          </a:lstStyle>
          <a:p>
            <a:pPr>
              <a:defRPr/>
            </a:pPr>
            <a:r>
              <a:rPr lang="en-US"/>
              <a:t>August 5, 2010</a:t>
            </a:r>
          </a:p>
        </p:txBody>
      </p:sp>
      <p:sp>
        <p:nvSpPr>
          <p:cNvPr id="6" name="Rectangle 15"/>
          <p:cNvSpPr>
            <a:spLocks noGrp="1" noChangeArrowheads="1"/>
          </p:cNvSpPr>
          <p:nvPr>
            <p:ph type="ftr" sz="quarter" idx="11"/>
          </p:nvPr>
        </p:nvSpPr>
        <p:spPr>
          <a:xfrm>
            <a:off x="2333625" y="5067300"/>
            <a:ext cx="6276975" cy="419100"/>
          </a:xfrm>
        </p:spPr>
        <p:txBody>
          <a:bodyPr/>
          <a:lstStyle>
            <a:lvl1pPr algn="l">
              <a:defRPr sz="1800" b="1">
                <a:solidFill>
                  <a:schemeClr val="tx1"/>
                </a:solidFill>
              </a:defRPr>
            </a:lvl1pPr>
          </a:lstStyle>
          <a:p>
            <a:pPr>
              <a:defRPr/>
            </a:pPr>
            <a:r>
              <a:rPr lang="en-US"/>
              <a:t>PRS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748CE600-0D95-4812-BB70-8636013DB887}"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6ECF30BD-B25B-41CA-B246-FEF462C8480E}"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8680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66800"/>
            <a:ext cx="8229600" cy="4724400"/>
          </a:xfrm>
        </p:spPr>
        <p:txBody>
          <a:bodyPr/>
          <a:lstStyle/>
          <a:p>
            <a:pPr lvl="0"/>
            <a:endParaRPr lang="en-US" noProof="0"/>
          </a:p>
        </p:txBody>
      </p:sp>
      <p:sp>
        <p:nvSpPr>
          <p:cNvPr id="4" name="Rectangle 6"/>
          <p:cNvSpPr>
            <a:spLocks noGrp="1" noChangeArrowheads="1"/>
          </p:cNvSpPr>
          <p:nvPr>
            <p:ph type="sldNum" sz="quarter" idx="10"/>
          </p:nvPr>
        </p:nvSpPr>
        <p:spPr>
          <a:ln/>
        </p:spPr>
        <p:txBody>
          <a:bodyPr/>
          <a:lstStyle>
            <a:lvl1pPr>
              <a:defRPr/>
            </a:lvl1pPr>
          </a:lstStyle>
          <a:p>
            <a:pPr>
              <a:defRPr/>
            </a:pPr>
            <a:fld id="{E3F55F0D-2EA1-46F5-A1D1-0C36687E1F4D}"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40A272A3-2483-4E93-ADD5-C5B1A2361166}"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2D1F0B03-8692-4FBA-A861-B5560BC4B456}"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6"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686F1897-2A3F-4617-907B-74831DFC098E}"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A3737A79-E96E-4B7C-87D8-5E9CA0A60E11}" type="slidenum">
              <a:rPr lang="en-US"/>
              <a:pPr>
                <a:defRPr/>
              </a:pPr>
              <a:t>‹#›</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9"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3F70A86B-3C27-440A-935E-C0CBF93B487F}" type="slidenum">
              <a:rPr lang="en-US"/>
              <a:pPr>
                <a:defRPr/>
              </a:pPr>
              <a:t>‹#›</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5"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025B413-CD09-4A42-A653-34A543DFF4F6}" type="slidenum">
              <a:rPr lang="en-US"/>
              <a:pPr>
                <a:defRPr/>
              </a:pPr>
              <a:t>‹#›</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4"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CA13BF8C-2498-4077-82FA-EABF1F9F2574}"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40F6B87C-6860-4FC1-A5D4-C1DA0AE71CD3}"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PRS</a:t>
            </a:r>
          </a:p>
        </p:txBody>
      </p:sp>
      <p:sp>
        <p:nvSpPr>
          <p:cNvPr id="7" name="Rectangle 4"/>
          <p:cNvSpPr>
            <a:spLocks noGrp="1" noChangeArrowheads="1"/>
          </p:cNvSpPr>
          <p:nvPr>
            <p:ph type="dt" sz="half" idx="12"/>
          </p:nvPr>
        </p:nvSpPr>
        <p:spPr>
          <a:ln/>
        </p:spPr>
        <p:txBody>
          <a:bodyPr/>
          <a:lstStyle>
            <a:lvl1pPr>
              <a:defRPr/>
            </a:lvl1pPr>
          </a:lstStyle>
          <a:p>
            <a:pPr>
              <a:defRPr/>
            </a:pPr>
            <a:r>
              <a:rPr lang="en-US"/>
              <a:t>August 5, 2010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0668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5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1ACDE31B-4B89-4DBC-B4F4-399C9CC77B15}" type="slidenum">
              <a:rPr lang="en-US"/>
              <a:pPr>
                <a:defRPr/>
              </a:pPr>
              <a:t>‹#›</a:t>
            </a:fld>
            <a:endParaRPr lang="en-US"/>
          </a:p>
        </p:txBody>
      </p:sp>
      <p:sp>
        <p:nvSpPr>
          <p:cNvPr id="23559" name="Rectangle 7"/>
          <p:cNvSpPr>
            <a:spLocks noChangeArrowheads="1"/>
          </p:cNvSpPr>
          <p:nvPr userDrawn="1"/>
        </p:nvSpPr>
        <p:spPr bwMode="auto">
          <a:xfrm>
            <a:off x="0" y="6235700"/>
            <a:ext cx="9144000" cy="622300"/>
          </a:xfrm>
          <a:prstGeom prst="rect">
            <a:avLst/>
          </a:prstGeom>
          <a:solidFill>
            <a:srgbClr val="ECECE2"/>
          </a:solidFill>
          <a:ln w="9525">
            <a:noFill/>
            <a:miter lim="800000"/>
            <a:headEnd/>
            <a:tailEnd/>
          </a:ln>
          <a:effectLst/>
        </p:spPr>
        <p:txBody>
          <a:bodyPr wrap="none" anchor="ctr"/>
          <a:lstStyle/>
          <a:p>
            <a:pPr>
              <a:defRPr/>
            </a:pPr>
            <a:endParaRPr lang="en-US"/>
          </a:p>
        </p:txBody>
      </p:sp>
      <p:sp>
        <p:nvSpPr>
          <p:cNvPr id="1029" name="Rectangle 2"/>
          <p:cNvSpPr>
            <a:spLocks noGrp="1" noChangeArrowheads="1"/>
          </p:cNvSpPr>
          <p:nvPr>
            <p:ph type="title"/>
          </p:nvPr>
        </p:nvSpPr>
        <p:spPr bwMode="auto">
          <a:xfrm>
            <a:off x="152400" y="0"/>
            <a:ext cx="8686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3557" name="Rectangle 5"/>
          <p:cNvSpPr>
            <a:spLocks noGrp="1" noChangeArrowheads="1"/>
          </p:cNvSpPr>
          <p:nvPr>
            <p:ph type="ftr" sz="quarter" idx="3"/>
          </p:nvPr>
        </p:nvSpPr>
        <p:spPr bwMode="auto">
          <a:xfrm>
            <a:off x="6248400" y="6457950"/>
            <a:ext cx="2514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a:t>PRS</a:t>
            </a:r>
          </a:p>
        </p:txBody>
      </p:sp>
      <p:sp>
        <p:nvSpPr>
          <p:cNvPr id="23563" name="Line 11"/>
          <p:cNvSpPr>
            <a:spLocks noChangeShapeType="1"/>
          </p:cNvSpPr>
          <p:nvPr userDrawn="1"/>
        </p:nvSpPr>
        <p:spPr bwMode="auto">
          <a:xfrm>
            <a:off x="1069975" y="6457950"/>
            <a:ext cx="0" cy="219075"/>
          </a:xfrm>
          <a:prstGeom prst="line">
            <a:avLst/>
          </a:prstGeom>
          <a:noFill/>
          <a:ln w="9525">
            <a:solidFill>
              <a:schemeClr val="tx1"/>
            </a:solidFill>
            <a:round/>
            <a:headEnd/>
            <a:tailEnd/>
          </a:ln>
          <a:effectLst/>
        </p:spPr>
        <p:txBody>
          <a:bodyPr/>
          <a:lstStyle/>
          <a:p>
            <a:pPr>
              <a:defRPr/>
            </a:pPr>
            <a:endParaRPr lang="en-US"/>
          </a:p>
        </p:txBody>
      </p:sp>
      <p:sp>
        <p:nvSpPr>
          <p:cNvPr id="23556" name="Rectangle 4"/>
          <p:cNvSpPr>
            <a:spLocks noGrp="1" noChangeArrowheads="1"/>
          </p:cNvSpPr>
          <p:nvPr>
            <p:ph type="dt" sz="half" idx="2"/>
          </p:nvPr>
        </p:nvSpPr>
        <p:spPr bwMode="auto">
          <a:xfrm>
            <a:off x="1143000" y="64579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a:t>August 5, 2010</a:t>
            </a:r>
          </a:p>
        </p:txBody>
      </p:sp>
      <p:sp>
        <p:nvSpPr>
          <p:cNvPr id="23564" name="Line 12"/>
          <p:cNvSpPr>
            <a:spLocks noChangeShapeType="1"/>
          </p:cNvSpPr>
          <p:nvPr userDrawn="1"/>
        </p:nvSpPr>
        <p:spPr bwMode="auto">
          <a:xfrm>
            <a:off x="0" y="673100"/>
            <a:ext cx="9144000" cy="0"/>
          </a:xfrm>
          <a:prstGeom prst="line">
            <a:avLst/>
          </a:prstGeom>
          <a:noFill/>
          <a:ln w="57150">
            <a:solidFill>
              <a:schemeClr val="hlink"/>
            </a:solidFill>
            <a:round/>
            <a:headEnd/>
            <a:tailEnd/>
          </a:ln>
          <a:effectLst/>
        </p:spPr>
        <p:txBody>
          <a:bodyPr/>
          <a:lstStyle/>
          <a:p>
            <a:pPr>
              <a:defRPr/>
            </a:pPr>
            <a:endParaRPr lang="en-US"/>
          </a:p>
        </p:txBody>
      </p:sp>
      <p:sp>
        <p:nvSpPr>
          <p:cNvPr id="23565" name="Rectangle 13"/>
          <p:cNvSpPr>
            <a:spLocks noChangeArrowheads="1"/>
          </p:cNvSpPr>
          <p:nvPr/>
        </p:nvSpPr>
        <p:spPr bwMode="auto">
          <a:xfrm>
            <a:off x="3429000" y="6477000"/>
            <a:ext cx="2514600" cy="457200"/>
          </a:xfrm>
          <a:prstGeom prst="rect">
            <a:avLst/>
          </a:prstGeom>
          <a:noFill/>
          <a:ln w="9525">
            <a:noFill/>
            <a:miter lim="800000"/>
            <a:headEnd/>
            <a:tailEnd/>
          </a:ln>
          <a:effectLst/>
        </p:spPr>
        <p:txBody>
          <a:bodyPr/>
          <a:lstStyle/>
          <a:p>
            <a:pPr algn="ctr">
              <a:defRPr/>
            </a:pPr>
            <a:fld id="{A6A04434-91F6-497A-8142-FED2BAB4B402}" type="slidenum">
              <a:rPr lang="en-US" sz="1200"/>
              <a:pPr algn="ctr">
                <a:defRPr/>
              </a:pPr>
              <a:t>‹#›</a:t>
            </a:fld>
            <a:endParaRPr lang="en-US" sz="1200"/>
          </a:p>
        </p:txBody>
      </p:sp>
    </p:spTree>
  </p:cSld>
  <p:clrMap bg1="lt1" tx1="dk1" bg2="lt2" tx2="dk2" accent1="accent1" accent2="accent2" accent3="accent3" accent4="accent4" accent5="accent5" accent6="accent6" hlink="hlink" folHlink="folHlink"/>
  <p:sldLayoutIdLst>
    <p:sldLayoutId id="2147484189"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 id="2147484188" r:id="rId12"/>
  </p:sldLayoutIdLst>
  <p:hf sldNum="0" hdr="0" ftr="0" dt="0"/>
  <p:txStyles>
    <p:title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Black" pitchFamily="34" charset="0"/>
        </a:defRPr>
      </a:lvl2pPr>
      <a:lvl3pPr algn="l" rtl="0" eaLnBrk="0" fontAlgn="base" hangingPunct="0">
        <a:spcBef>
          <a:spcPct val="0"/>
        </a:spcBef>
        <a:spcAft>
          <a:spcPct val="0"/>
        </a:spcAft>
        <a:defRPr sz="2000">
          <a:solidFill>
            <a:schemeClr val="tx1"/>
          </a:solidFill>
          <a:latin typeface="Arial Black" pitchFamily="34" charset="0"/>
        </a:defRPr>
      </a:lvl3pPr>
      <a:lvl4pPr algn="l" rtl="0" eaLnBrk="0" fontAlgn="base" hangingPunct="0">
        <a:spcBef>
          <a:spcPct val="0"/>
        </a:spcBef>
        <a:spcAft>
          <a:spcPct val="0"/>
        </a:spcAft>
        <a:defRPr sz="2000">
          <a:solidFill>
            <a:schemeClr val="tx1"/>
          </a:solidFill>
          <a:latin typeface="Arial Black" pitchFamily="34" charset="0"/>
        </a:defRPr>
      </a:lvl4pPr>
      <a:lvl5pPr algn="l" rtl="0" eaLnBrk="0" fontAlgn="base" hangingPunct="0">
        <a:spcBef>
          <a:spcPct val="0"/>
        </a:spcBef>
        <a:spcAft>
          <a:spcPct val="0"/>
        </a:spcAft>
        <a:defRPr sz="2000">
          <a:solidFill>
            <a:schemeClr val="tx1"/>
          </a:solidFill>
          <a:latin typeface="Arial Black" pitchFamily="34" charset="0"/>
        </a:defRPr>
      </a:lvl5pPr>
      <a:lvl6pPr marL="457200" algn="l" rtl="0" fontAlgn="base">
        <a:spcBef>
          <a:spcPct val="0"/>
        </a:spcBef>
        <a:spcAft>
          <a:spcPct val="0"/>
        </a:spcAft>
        <a:defRPr sz="2000">
          <a:solidFill>
            <a:schemeClr val="bg1"/>
          </a:solidFill>
          <a:latin typeface="Arial Black" pitchFamily="34" charset="0"/>
        </a:defRPr>
      </a:lvl6pPr>
      <a:lvl7pPr marL="914400" algn="l" rtl="0" fontAlgn="base">
        <a:spcBef>
          <a:spcPct val="0"/>
        </a:spcBef>
        <a:spcAft>
          <a:spcPct val="0"/>
        </a:spcAft>
        <a:defRPr sz="2000">
          <a:solidFill>
            <a:schemeClr val="bg1"/>
          </a:solidFill>
          <a:latin typeface="Arial Black" pitchFamily="34" charset="0"/>
        </a:defRPr>
      </a:lvl7pPr>
      <a:lvl8pPr marL="1371600" algn="l" rtl="0" fontAlgn="base">
        <a:spcBef>
          <a:spcPct val="0"/>
        </a:spcBef>
        <a:spcAft>
          <a:spcPct val="0"/>
        </a:spcAft>
        <a:defRPr sz="2000">
          <a:solidFill>
            <a:schemeClr val="bg1"/>
          </a:solidFill>
          <a:latin typeface="Arial Black" pitchFamily="34" charset="0"/>
        </a:defRPr>
      </a:lvl8pPr>
      <a:lvl9pPr marL="1828800" algn="l" rtl="0" fontAlgn="base">
        <a:spcBef>
          <a:spcPct val="0"/>
        </a:spcBef>
        <a:spcAft>
          <a:spcPct val="0"/>
        </a:spcAft>
        <a:defRPr sz="2000">
          <a:solidFill>
            <a:schemeClr val="bg1"/>
          </a:solidFill>
          <a:latin typeface="Arial Black" pitchFamily="34" charset="0"/>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8"/>
          <p:cNvSpPr>
            <a:spLocks noGrp="1" noChangeArrowheads="1"/>
          </p:cNvSpPr>
          <p:nvPr>
            <p:ph type="ctrTitle"/>
          </p:nvPr>
        </p:nvSpPr>
        <p:spPr>
          <a:xfrm>
            <a:off x="2333625" y="1905000"/>
            <a:ext cx="6019800" cy="1238250"/>
          </a:xfrm>
        </p:spPr>
        <p:txBody>
          <a:bodyPr/>
          <a:lstStyle/>
          <a:p>
            <a:pPr eaLnBrk="1" hangingPunct="1"/>
            <a:r>
              <a:rPr lang="en-US" smtClean="0"/>
              <a:t>Protocol Revision Subcommittee</a:t>
            </a:r>
          </a:p>
        </p:txBody>
      </p:sp>
      <p:sp>
        <p:nvSpPr>
          <p:cNvPr id="3075" name="Rectangle 20"/>
          <p:cNvSpPr>
            <a:spLocks noGrp="1" noChangeArrowheads="1"/>
          </p:cNvSpPr>
          <p:nvPr>
            <p:ph type="subTitle" idx="1"/>
          </p:nvPr>
        </p:nvSpPr>
        <p:spPr/>
        <p:txBody>
          <a:bodyPr/>
          <a:lstStyle/>
          <a:p>
            <a:pPr eaLnBrk="1" hangingPunct="1"/>
            <a:r>
              <a:rPr lang="en-US" dirty="0" smtClean="0"/>
              <a:t>Tom Burke</a:t>
            </a:r>
          </a:p>
          <a:p>
            <a:pPr eaLnBrk="1" hangingPunct="1"/>
            <a:endParaRPr lang="en-US" dirty="0" smtClean="0"/>
          </a:p>
          <a:p>
            <a:pPr eaLnBrk="1" hangingPunct="1"/>
            <a:r>
              <a:rPr lang="en-US" dirty="0" smtClean="0"/>
              <a:t>April 5, 2012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990600"/>
          </a:xfrm>
        </p:spPr>
        <p:txBody>
          <a:bodyPr/>
          <a:lstStyle/>
          <a:p>
            <a:r>
              <a:rPr lang="en-US" b="1" i="1" dirty="0" smtClean="0"/>
              <a:t>NPRR449, Reduce Maximum CRR Transaction Limit in Auctions - </a:t>
            </a:r>
            <a:r>
              <a:rPr lang="en-US" b="1" i="1" cap="small" dirty="0" smtClean="0"/>
              <a:t>Urgent</a:t>
            </a:r>
            <a:r>
              <a:rPr lang="en-US" b="1" i="1" dirty="0" smtClean="0"/>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1"/>
          <a:ext cx="8763000" cy="4219934"/>
        </p:xfrm>
        <a:graphic>
          <a:graphicData uri="http://schemas.openxmlformats.org/drawingml/2006/table">
            <a:tbl>
              <a:tblPr/>
              <a:tblGrid>
                <a:gridCol w="2397200"/>
                <a:gridCol w="6365800"/>
              </a:tblGrid>
              <a:tr h="74483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(WMS)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reduces the potential of oversubscription of CRR Auctions due to bid volumes by reducing the first round transaction limit from 10,000 to a value established by TAC.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0690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3/22/12, PRS voted to grant NPRR449 Urgent status.  There was one abstention from the IOU Market Segment.  PRS then voted to recommend approval of NPRR449 as submitted with a recommendation of a 5000 bid limit for the annual auction and 7500 bid limit for the monthly auction; and to forward NPRR449 to TAC.  There was one abstention from the IOU Market Segment.</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4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Pending</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38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Less than $10k</a:t>
                      </a:r>
                      <a:r>
                        <a:rPr lang="en-US" sz="1600" kern="1200" baseline="0" dirty="0" smtClean="0">
                          <a:solidFill>
                            <a:schemeClr val="tx1"/>
                          </a:solidFill>
                          <a:latin typeface="+mn-lt"/>
                          <a:ea typeface="+mn-ea"/>
                          <a:cs typeface="+mn-cs"/>
                        </a:rPr>
                        <a:t> (O&amp;M); ERCOT business functions to be updated.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58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Increased</a:t>
                      </a:r>
                      <a:r>
                        <a:rPr lang="en-US" sz="1600" i="0" kern="1200" baseline="0" dirty="0" smtClean="0">
                          <a:solidFill>
                            <a:schemeClr val="tx1"/>
                          </a:solidFill>
                          <a:latin typeface="+mn-lt"/>
                          <a:ea typeface="+mn-ea"/>
                          <a:cs typeface="+mn-cs"/>
                        </a:rPr>
                        <a:t> liquidity of CRR market; increased CRR Auction revenue to Load.</a:t>
                      </a:r>
                      <a:endParaRPr lang="en-US" sz="160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990600"/>
          </a:xfrm>
        </p:spPr>
        <p:txBody>
          <a:bodyPr/>
          <a:lstStyle/>
          <a:p>
            <a:r>
              <a:rPr lang="en-US" sz="1800" b="1" i="1" dirty="0" smtClean="0"/>
              <a:t>NPRR450, Revise Requirements for Contracts to Procure Additional Capacity to Alleviate Emergency Conditions - U</a:t>
            </a:r>
            <a:r>
              <a:rPr lang="en-US" sz="1800" b="1" i="1" cap="small" dirty="0" smtClean="0"/>
              <a:t>rgent</a:t>
            </a:r>
            <a:r>
              <a:rPr lang="en-US" b="1" i="1" dirty="0" smtClean="0"/>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838201"/>
          <a:ext cx="8763000" cy="4379413"/>
        </p:xfrm>
        <a:graphic>
          <a:graphicData uri="http://schemas.openxmlformats.org/drawingml/2006/table">
            <a:tbl>
              <a:tblPr/>
              <a:tblGrid>
                <a:gridCol w="2397200"/>
                <a:gridCol w="6365800"/>
              </a:tblGrid>
              <a:tr h="98410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The NPRR revises the process approved in NPRR432, Deployment of Resources to Alleviate Anticipated Emergency Conditions, for execution of contracts with Resources to alleviate anticipated Emergency Conditions.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3830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3/22/12, PRS unanimously voted to grant NPRR450 Urgent status.  PRS then voted to recommend approval of NPRR450 as amended by the 3/21/12 ERCOT comments.  There was one opposing vote from the IPM Market Segment and two abstentions from the IPM and Independent Generator Market Segments. </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57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May 1, 2012</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783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9119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Clarifies the process for procuring Resources to alleviate imminent Emergency Conditions.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04800" y="0"/>
            <a:ext cx="8534400" cy="685800"/>
          </a:xfrm>
        </p:spPr>
        <p:txBody>
          <a:bodyPr/>
          <a:lstStyle/>
          <a:p>
            <a:r>
              <a:rPr lang="en-US" sz="1800" b="1" i="1" dirty="0" smtClean="0"/>
              <a:t>NPRR451, Implementation of New P.U.C. Subst. Rule 25.507, </a:t>
            </a:r>
            <a:r>
              <a:rPr lang="en-US" sz="1800" b="1" i="1" dirty="0" smtClean="0"/>
              <a:t>ERCOT Emergency </a:t>
            </a:r>
            <a:r>
              <a:rPr lang="en-US" sz="1800" b="1" i="1" dirty="0" smtClean="0"/>
              <a:t>Response Service (ERS) - U</a:t>
            </a:r>
            <a:r>
              <a:rPr lang="en-US" sz="1800" b="1" i="1" cap="small" dirty="0" smtClean="0"/>
              <a:t>rgent</a:t>
            </a:r>
            <a:endParaRPr lang="en-US" sz="1800" dirty="0" smtClean="0">
              <a:solidFill>
                <a:srgbClr val="FF0000"/>
              </a:solidFill>
            </a:endParaRPr>
          </a:p>
        </p:txBody>
      </p:sp>
      <p:graphicFrame>
        <p:nvGraphicFramePr>
          <p:cNvPr id="72727" name="Group 23"/>
          <p:cNvGraphicFramePr>
            <a:graphicFrameLocks noGrp="1"/>
          </p:cNvGraphicFramePr>
          <p:nvPr>
            <p:ph idx="4294967295"/>
          </p:nvPr>
        </p:nvGraphicFramePr>
        <p:xfrm>
          <a:off x="152400" y="838200"/>
          <a:ext cx="8763000" cy="5293736"/>
        </p:xfrm>
        <a:graphic>
          <a:graphicData uri="http://schemas.openxmlformats.org/drawingml/2006/table">
            <a:tbl>
              <a:tblPr/>
              <a:tblGrid>
                <a:gridCol w="2397200"/>
                <a:gridCol w="6365800"/>
              </a:tblGrid>
              <a:tr h="143035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is required to implement the provisions of the newly revised P.U.C. S</a:t>
                      </a:r>
                      <a:r>
                        <a:rPr lang="en-US" sz="1600" kern="1200" cap="small" dirty="0" smtClean="0">
                          <a:solidFill>
                            <a:schemeClr val="tx1"/>
                          </a:solidFill>
                          <a:latin typeface="+mn-lt"/>
                          <a:ea typeface="+mn-ea"/>
                          <a:cs typeface="+mn-cs"/>
                        </a:rPr>
                        <a:t>ubst</a:t>
                      </a:r>
                      <a:r>
                        <a:rPr lang="en-US" sz="1600" kern="1200" dirty="0" smtClean="0">
                          <a:solidFill>
                            <a:schemeClr val="tx1"/>
                          </a:solidFill>
                          <a:latin typeface="+mn-lt"/>
                          <a:ea typeface="+mn-ea"/>
                          <a:cs typeface="+mn-cs"/>
                        </a:rPr>
                        <a:t>. R. 25.507, Electric Reliability Council of Texas (ERCOT) Emergency Interruptible Load Service (EILS).  Project 39948, Rulemaking to Electric Reliability Council of Texas (ERCOT) Emergency Interruptible Load Service (EILS), was adopted by the PUCT on March 22, 2012.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3035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3/22/12, PRS voted to grant NPRR451 Urgent status.  There were two abstentions from the Consumer and IPM Market Segments.  On 3/29/12, PRS voted to recommend approval of NPRR451 as amended by the 3/27/12 ERCOT comments as revised by PRS and to forward NPRR451 to TAC.  There were three abstentions from the Independent Generator Market Segment.</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85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June 1, 2012</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724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Less than $5k (O&amp;M);</a:t>
                      </a:r>
                      <a:r>
                        <a:rPr lang="en-US" sz="1600" kern="1200" baseline="0" dirty="0" smtClean="0">
                          <a:solidFill>
                            <a:schemeClr val="tx1"/>
                          </a:solidFill>
                          <a:latin typeface="+mn-lt"/>
                          <a:ea typeface="+mn-ea"/>
                          <a:cs typeface="+mn-cs"/>
                        </a:rPr>
                        <a:t> impacts to MIS and ERCOT.com; ERCOT business functions to be updated; ERCOT grid operations procedures to be updated and training of system operators.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653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Supports meeting grid</a:t>
                      </a:r>
                      <a:r>
                        <a:rPr lang="en-US" sz="1600" i="0" kern="1200" baseline="0" dirty="0" smtClean="0">
                          <a:solidFill>
                            <a:schemeClr val="tx1"/>
                          </a:solidFill>
                          <a:latin typeface="+mn-lt"/>
                          <a:ea typeface="+mn-ea"/>
                          <a:cs typeface="+mn-cs"/>
                        </a:rPr>
                        <a:t> reliability requirements when reserve margins are projected to be at or below the market target.</a:t>
                      </a:r>
                      <a:endParaRPr lang="en-US" sz="160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990600"/>
          </a:xfrm>
        </p:spPr>
        <p:txBody>
          <a:bodyPr/>
          <a:lstStyle/>
          <a:p>
            <a:r>
              <a:rPr lang="en-US" b="1" i="1" dirty="0" smtClean="0"/>
              <a:t>SCR770, Revision to Outage Scheduler Entry for Resource Maintenance Outage Level Designation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0"/>
          <a:ext cx="8763000" cy="4882287"/>
        </p:xfrm>
        <a:graphic>
          <a:graphicData uri="http://schemas.openxmlformats.org/drawingml/2006/table">
            <a:tbl>
              <a:tblPr/>
              <a:tblGrid>
                <a:gridCol w="2397200"/>
                <a:gridCol w="6365800"/>
              </a:tblGrid>
              <a:tr h="58922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t>
                      </a:r>
                      <a:r>
                        <a:rPr kumimoji="0" lang="en-US" sz="1600" b="0" i="0" u="none" strike="noStrike" cap="none" normalizeH="0" baseline="0" dirty="0" err="1" smtClean="0">
                          <a:ln>
                            <a:noFill/>
                          </a:ln>
                          <a:solidFill>
                            <a:schemeClr val="tx1"/>
                          </a:solidFill>
                          <a:effectLst/>
                          <a:latin typeface="Arial" charset="0"/>
                        </a:rPr>
                        <a:t>Luminant</a:t>
                      </a:r>
                      <a:r>
                        <a:rPr kumimoji="0" lang="en-US" sz="1600" b="0" i="0" u="none" strike="noStrike" cap="none" normalizeH="0" baseline="0" dirty="0" smtClean="0">
                          <a:ln>
                            <a:noFill/>
                          </a:ln>
                          <a:solidFill>
                            <a:schemeClr val="tx1"/>
                          </a:solidFill>
                          <a:effectLst/>
                          <a:latin typeface="Arial" charset="0"/>
                        </a:rPr>
                        <a:t> Energy)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SCR will make a change to the Outage Scheduler system so that the QSE is able to schedule Level I, II and III Maintenance Outages in a way that coincides with the definition of these Maintenance Outages shown in Protocol Section 2.1, Definitions.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99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2/23/12, PRS voted to recommend approval of SCR770 as submitted.  There was one abstention from the IPM Market Segment.  On 3/22/12, PRS unanimously voted to endorse and forward the 2/23/12 PRS Report and Impact Analysis for SCR770 to TAC with a recommended priority of 2013 and rank of 700.</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463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Upon System Implementation - Priority 2013; Rank</a:t>
                      </a:r>
                      <a:r>
                        <a:rPr lang="en-US" sz="1600" kern="1200" baseline="0" dirty="0" smtClean="0">
                          <a:solidFill>
                            <a:schemeClr val="tx1"/>
                          </a:solidFill>
                          <a:latin typeface="+mn-lt"/>
                          <a:ea typeface="+mn-ea"/>
                          <a:cs typeface="+mn-cs"/>
                        </a:rPr>
                        <a:t> 700</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228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$90k - $105k;</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impacts to Outage Scheduler; operator training procedures will be updated.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728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Provide ERCOT with better information for scheduling Maintenance Outages;</a:t>
                      </a:r>
                      <a:r>
                        <a:rPr lang="en-US" sz="1600" i="0" kern="1200" baseline="0" dirty="0" smtClean="0">
                          <a:solidFill>
                            <a:schemeClr val="tx1"/>
                          </a:solidFill>
                          <a:latin typeface="+mn-lt"/>
                          <a:ea typeface="+mn-ea"/>
                          <a:cs typeface="+mn-cs"/>
                        </a:rPr>
                        <a:t> </a:t>
                      </a:r>
                      <a:r>
                        <a:rPr lang="en-US" sz="1600" i="0" kern="1200" dirty="0" smtClean="0">
                          <a:solidFill>
                            <a:schemeClr val="tx1"/>
                          </a:solidFill>
                          <a:latin typeface="+mn-lt"/>
                          <a:ea typeface="+mn-ea"/>
                          <a:cs typeface="+mn-cs"/>
                        </a:rPr>
                        <a:t>ensure a clear understanding of the information entered into the ERCOT Outage Scheduler by the QSEs with regard to Resource Status;</a:t>
                      </a:r>
                      <a:r>
                        <a:rPr lang="en-US" sz="1600" i="0" kern="1200" baseline="0" dirty="0" smtClean="0">
                          <a:solidFill>
                            <a:schemeClr val="tx1"/>
                          </a:solidFill>
                          <a:latin typeface="+mn-lt"/>
                          <a:ea typeface="+mn-ea"/>
                          <a:cs typeface="+mn-cs"/>
                        </a:rPr>
                        <a:t> minimize market impact of Outages.</a:t>
                      </a:r>
                      <a:endParaRPr lang="en-US" sz="160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990600"/>
          </a:xfrm>
        </p:spPr>
        <p:txBody>
          <a:bodyPr/>
          <a:lstStyle/>
          <a:p>
            <a:r>
              <a:rPr lang="en-US" b="1" i="1" dirty="0" smtClean="0"/>
              <a:t>SCR771, ERCOT System Change Allowing Independent Master QSE to Represent Split Generation Resources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extLst>
              <p:ext uri="{D42A27DB-BD31-4B8C-83A1-F6EECF244321}">
                <p14:modId xmlns:p14="http://schemas.microsoft.com/office/powerpoint/2010/main" xmlns="" val="98436131"/>
              </p:ext>
            </p:extLst>
          </p:nvPr>
        </p:nvGraphicFramePr>
        <p:xfrm>
          <a:off x="228600" y="914400"/>
          <a:ext cx="8763000" cy="4932964"/>
        </p:xfrm>
        <a:graphic>
          <a:graphicData uri="http://schemas.openxmlformats.org/drawingml/2006/table">
            <a:tbl>
              <a:tblPr/>
              <a:tblGrid>
                <a:gridCol w="2397200"/>
                <a:gridCol w="6365800"/>
              </a:tblGrid>
              <a:tr h="58922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(Sandy Creek)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SCR modifies ERCOT systems to allow owners of Split Generation Resources to contract for service with an independent Master QSE.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99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2/23/12, PRS unanimously voted to recommend approval of SCR771 as submitted.  On 3/22/12, PRS unanimously voted to endorse and forward the 2/23/12 PRS Report and Impact Analysis for SCR771 to TAC with a recommended priority of 2012 and rank of 679.</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463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Upon System Implementation - Priority 2012; Rank 679</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228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$100k - $110k; impacts to EMS, NMMS, and Registration Integration; ERCOT Nodal ICCP Communication Handbook will be updated; operation training procedures will be updated and training conducted for operations.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728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Restore the capability to allow owners of Split Generation Resources to contract for service with an independent Master QSE;</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provide uninterrupted Master QSE service unaffected by changes in the Resource Entity-QSE relationship of the different Split Generation Resources.</a:t>
                      </a:r>
                      <a:endParaRPr lang="en-US" sz="160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990600"/>
          </a:xfrm>
        </p:spPr>
        <p:txBody>
          <a:bodyPr/>
          <a:lstStyle/>
          <a:p>
            <a:r>
              <a:rPr lang="en-US" b="1" i="1" dirty="0" smtClean="0"/>
              <a:t>Parking Deck NPRR260, Providing Access to MIS Secure Area to MIS Registered Users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14400"/>
          <a:ext cx="8763000" cy="5231398"/>
        </p:xfrm>
        <a:graphic>
          <a:graphicData uri="http://schemas.openxmlformats.org/drawingml/2006/table">
            <a:tbl>
              <a:tblPr/>
              <a:tblGrid>
                <a:gridCol w="2397200"/>
                <a:gridCol w="6365800"/>
              </a:tblGrid>
              <a:tr h="126480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(Crescent Power)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adds "Independent Market Information System Registered Entity (IMRE)" to Section 2.1 and Section 22, Attachment A.  By doing so, the Standard Form Market Participant Agreement would bind IMREs to the Nodal Protocols and, in particular, provisions in Section 16.12.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480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On 3/22/12, PRS voted to endorse and forward the impact assessment as amended by the 3/21/12 ERCOT comments for NPRR260 to TAC with a priority of 2012 and a rank of 140.  There was one opposing vote from the IOU Market Segment and two abstentions from the IOU and Cooperative Market Segments.</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355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Upon System Implementation - Priority 2012; Rank 140</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419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$140k - $220k (implementation cost); $120k - $130k (annual O&amp;M cost); ERCOT staffing impacts of one FTE; impacts to ERCOT.com, MIS, Registration System, MPIM, EI, and EIS; ERCOT business functions will be updated.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80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Improved market data transparency;</a:t>
                      </a:r>
                      <a:r>
                        <a:rPr lang="en-US" sz="1600" i="0" kern="1200" baseline="0" dirty="0" smtClean="0">
                          <a:solidFill>
                            <a:schemeClr val="tx1"/>
                          </a:solidFill>
                          <a:latin typeface="+mn-lt"/>
                          <a:ea typeface="+mn-ea"/>
                          <a:cs typeface="+mn-cs"/>
                        </a:rPr>
                        <a:t> improvement for transmission planning; ability for more access to the MIS Secure Area; provides more options for hedging and reducing risk; offer more price certainty.</a:t>
                      </a:r>
                      <a:endParaRPr lang="en-US" sz="160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Rot="1" noChangeArrowheads="1"/>
          </p:cNvSpPr>
          <p:nvPr/>
        </p:nvSpPr>
        <p:spPr bwMode="auto">
          <a:xfrm>
            <a:off x="304800" y="0"/>
            <a:ext cx="8229600" cy="792163"/>
          </a:xfrm>
          <a:prstGeom prst="rect">
            <a:avLst/>
          </a:prstGeom>
          <a:noFill/>
          <a:ln w="9525">
            <a:noFill/>
            <a:miter lim="800000"/>
            <a:headEnd/>
            <a:tailEnd/>
          </a:ln>
        </p:spPr>
        <p:txBody>
          <a:bodyPr anchor="ctr"/>
          <a:lstStyle/>
          <a:p>
            <a:pPr>
              <a:defRPr/>
            </a:pPr>
            <a:r>
              <a:rPr lang="en-US" sz="2000" kern="0" dirty="0">
                <a:latin typeface="+mj-lt"/>
                <a:ea typeface="+mj-ea"/>
                <a:cs typeface="+mj-cs"/>
              </a:rPr>
              <a:t>Summary of Revision Requests</a:t>
            </a:r>
          </a:p>
        </p:txBody>
      </p:sp>
      <p:sp>
        <p:nvSpPr>
          <p:cNvPr id="4099" name="Rectangle 3"/>
          <p:cNvSpPr txBox="1">
            <a:spLocks noChangeArrowheads="1"/>
          </p:cNvSpPr>
          <p:nvPr/>
        </p:nvSpPr>
        <p:spPr bwMode="auto">
          <a:xfrm>
            <a:off x="304800" y="990600"/>
            <a:ext cx="8153400" cy="5638800"/>
          </a:xfrm>
          <a:prstGeom prst="rect">
            <a:avLst/>
          </a:prstGeom>
          <a:noFill/>
          <a:ln w="9525">
            <a:noFill/>
            <a:miter lim="800000"/>
            <a:headEnd/>
            <a:tailEnd/>
          </a:ln>
        </p:spPr>
        <p:txBody>
          <a:bodyPr/>
          <a:lstStyle/>
          <a:p>
            <a:pPr>
              <a:buClr>
                <a:schemeClr val="tx1"/>
              </a:buClr>
            </a:pPr>
            <a:r>
              <a:rPr lang="en-US" sz="2400" b="1" dirty="0" smtClean="0"/>
              <a:t>7 </a:t>
            </a:r>
            <a:r>
              <a:rPr lang="en-US" sz="2400" b="1" dirty="0"/>
              <a:t>NPRRs Recommended for Approval</a:t>
            </a:r>
          </a:p>
          <a:p>
            <a:pPr>
              <a:buClr>
                <a:schemeClr val="tx1"/>
              </a:buClr>
            </a:pPr>
            <a:endParaRPr lang="en-US" sz="2400" b="1" dirty="0"/>
          </a:p>
          <a:p>
            <a:pPr>
              <a:buClr>
                <a:schemeClr val="tx1"/>
              </a:buClr>
            </a:pPr>
            <a:r>
              <a:rPr lang="en-US" sz="2400" b="1" dirty="0" smtClean="0"/>
              <a:t>2 SCRs Recommended for Approval</a:t>
            </a:r>
          </a:p>
          <a:p>
            <a:pPr>
              <a:buClr>
                <a:schemeClr val="tx1"/>
              </a:buClr>
            </a:pPr>
            <a:endParaRPr lang="en-US" sz="2400" b="1" dirty="0" smtClean="0"/>
          </a:p>
          <a:p>
            <a:pPr>
              <a:buClr>
                <a:schemeClr val="tx1"/>
              </a:buClr>
            </a:pPr>
            <a:r>
              <a:rPr lang="en-US" sz="2400" b="1" dirty="0" smtClean="0"/>
              <a:t>1 Parking Deck NPRR Impact Assessment Recommended for Approval</a:t>
            </a:r>
          </a:p>
          <a:p>
            <a:pPr>
              <a:buClr>
                <a:schemeClr val="tx1"/>
              </a:buClr>
            </a:pPr>
            <a:endParaRPr lang="en-US" sz="2400" b="1" dirty="0" smtClean="0"/>
          </a:p>
          <a:p>
            <a:pPr>
              <a:buClr>
                <a:schemeClr val="tx1"/>
              </a:buClr>
            </a:pPr>
            <a:r>
              <a:rPr lang="en-US" sz="2400" b="1" dirty="0" smtClean="0"/>
              <a:t>1 NPRR Rejected</a:t>
            </a: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a:p>
            <a:pPr>
              <a:buClr>
                <a:schemeClr val="tx1"/>
              </a:buClr>
            </a:pPr>
            <a:endParaRPr lang="en-US" sz="2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304800" y="0"/>
            <a:ext cx="8229600" cy="792163"/>
          </a:xfrm>
        </p:spPr>
        <p:txBody>
          <a:bodyPr/>
          <a:lstStyle/>
          <a:p>
            <a:pPr eaLnBrk="1" hangingPunct="1"/>
            <a:r>
              <a:rPr lang="en-US" smtClean="0"/>
              <a:t>Items for a Vote</a:t>
            </a:r>
          </a:p>
        </p:txBody>
      </p:sp>
      <p:sp>
        <p:nvSpPr>
          <p:cNvPr id="5123" name="Rectangle 3"/>
          <p:cNvSpPr>
            <a:spLocks noGrp="1" noChangeArrowheads="1"/>
          </p:cNvSpPr>
          <p:nvPr>
            <p:ph type="body" idx="4294967295"/>
          </p:nvPr>
        </p:nvSpPr>
        <p:spPr>
          <a:xfrm>
            <a:off x="228600" y="838200"/>
            <a:ext cx="8153400" cy="5638800"/>
          </a:xfrm>
        </p:spPr>
        <p:txBody>
          <a:bodyPr/>
          <a:lstStyle/>
          <a:p>
            <a:pPr>
              <a:lnSpc>
                <a:spcPct val="90000"/>
              </a:lnSpc>
              <a:buNone/>
            </a:pPr>
            <a:r>
              <a:rPr lang="en-US" sz="1800" u="sng" dirty="0" smtClean="0"/>
              <a:t>Unopposed Recommendations</a:t>
            </a:r>
          </a:p>
          <a:p>
            <a:pPr lvl="0"/>
            <a:r>
              <a:rPr lang="en-US" sz="1800" dirty="0" smtClean="0"/>
              <a:t>NPRR412*, Quick Start Generation Resource Compliance Metric</a:t>
            </a:r>
          </a:p>
          <a:p>
            <a:pPr lvl="0"/>
            <a:r>
              <a:rPr lang="en-US" sz="1800" dirty="0" smtClean="0"/>
              <a:t>NPRR439, Updating a Counter-Party’s Available Credit Limit for Current Day DAM</a:t>
            </a:r>
          </a:p>
          <a:p>
            <a:pPr lvl="0"/>
            <a:r>
              <a:rPr lang="en-US" sz="1800" dirty="0" smtClean="0"/>
              <a:t>NPRR441*, Revision of Dynamic Rating Recommendation Posting Timeline</a:t>
            </a:r>
          </a:p>
          <a:p>
            <a:pPr lvl="0"/>
            <a:r>
              <a:rPr lang="en-US" sz="1800" dirty="0" smtClean="0"/>
              <a:t>NPRR448, Clarification of Database Query Results - U</a:t>
            </a:r>
            <a:r>
              <a:rPr lang="en-US" sz="1800" cap="small" dirty="0" smtClean="0"/>
              <a:t>rgent</a:t>
            </a:r>
            <a:endParaRPr lang="en-US" sz="1800" dirty="0" smtClean="0"/>
          </a:p>
          <a:p>
            <a:pPr lvl="0"/>
            <a:r>
              <a:rPr lang="en-US" sz="1800" dirty="0" smtClean="0"/>
              <a:t>NPRR449, Reduce Maximum CRR Transaction Limit in Auctions - U</a:t>
            </a:r>
            <a:r>
              <a:rPr lang="en-US" sz="1800" cap="small" dirty="0" smtClean="0"/>
              <a:t>rgent</a:t>
            </a:r>
            <a:endParaRPr lang="en-US" sz="1800" dirty="0" smtClean="0"/>
          </a:p>
          <a:p>
            <a:pPr lvl="0"/>
            <a:r>
              <a:rPr lang="en-US" sz="1800" dirty="0" smtClean="0"/>
              <a:t>NPRR451, Implementation of New P.U.C. Subst. Rule 25.507, Electric Reliability Council of Texas (ERCOT) Emergency Response Service (ERS) - U</a:t>
            </a:r>
            <a:r>
              <a:rPr lang="en-US" sz="1800" cap="small" dirty="0" smtClean="0"/>
              <a:t>rgent</a:t>
            </a:r>
            <a:endParaRPr lang="en-US" sz="1800" dirty="0" smtClean="0"/>
          </a:p>
          <a:p>
            <a:pPr lvl="0"/>
            <a:r>
              <a:rPr lang="en-US" sz="1800" dirty="0" smtClean="0"/>
              <a:t>SCR770, Revision to Outage Scheduler Entry for Resource Maintenance Outage Level Designation</a:t>
            </a:r>
          </a:p>
          <a:p>
            <a:pPr lvl="0"/>
            <a:r>
              <a:rPr lang="en-US" sz="1800" dirty="0" smtClean="0"/>
              <a:t>SCR771, ERCOT System Change Allowing Independent Master QSE to Represent Split Generation Resources</a:t>
            </a:r>
            <a:endParaRPr lang="en-US" sz="1800" b="1" i="1" dirty="0" smtClean="0"/>
          </a:p>
          <a:p>
            <a:pPr lvl="1">
              <a:lnSpc>
                <a:spcPct val="90000"/>
              </a:lnSpc>
              <a:buNone/>
            </a:pPr>
            <a:endParaRPr lang="en-US" sz="1800" b="1" i="1" dirty="0" smtClean="0"/>
          </a:p>
          <a:p>
            <a:pPr lvl="1">
              <a:lnSpc>
                <a:spcPct val="90000"/>
              </a:lnSpc>
              <a:buNone/>
            </a:pPr>
            <a:r>
              <a:rPr lang="en-US" sz="1600" b="1" i="1" dirty="0" smtClean="0"/>
              <a:t>(* denotes no impacts)</a:t>
            </a:r>
          </a:p>
          <a:p>
            <a:pPr lvl="1">
              <a:lnSpc>
                <a:spcPct val="90000"/>
              </a:lnSpc>
              <a:buNone/>
            </a:pPr>
            <a:endParaRPr lang="en-US" b="1" i="1" dirty="0" smtClean="0"/>
          </a:p>
          <a:p>
            <a:pPr lvl="1">
              <a:lnSpc>
                <a:spcPct val="90000"/>
              </a:lnSpc>
            </a:pPr>
            <a:endParaRPr lang="en-US" b="1" i="1" dirty="0" smtClean="0"/>
          </a:p>
          <a:p>
            <a:pPr lvl="1">
              <a:lnSpc>
                <a:spcPct val="90000"/>
              </a:lnSpc>
            </a:pPr>
            <a:endParaRPr lang="en-US" b="1" i="1" dirty="0" smtClean="0"/>
          </a:p>
          <a:p>
            <a:pPr lvl="1">
              <a:lnSpc>
                <a:spcPct val="90000"/>
              </a:lnSpc>
              <a:buFontTx/>
              <a:buNone/>
            </a:pPr>
            <a:endParaRPr lang="en-US" u="sng" dirty="0" smtClean="0"/>
          </a:p>
          <a:p>
            <a:pPr lvl="1">
              <a:lnSpc>
                <a:spcPct val="90000"/>
              </a:lnSpc>
            </a:pPr>
            <a:endParaRPr lang="en-US" b="1" i="1" dirty="0" smtClean="0"/>
          </a:p>
          <a:p>
            <a:pPr lvl="1">
              <a:lnSpc>
                <a:spcPct val="90000"/>
              </a:lnSpc>
            </a:pPr>
            <a:endParaRPr lang="en-US" b="1" i="1" dirty="0" smtClean="0"/>
          </a:p>
          <a:p>
            <a:pPr>
              <a:lnSpc>
                <a:spcPct val="90000"/>
              </a:lnSpc>
              <a:buFontTx/>
              <a:buNone/>
            </a:pPr>
            <a:r>
              <a:rPr lang="en-US" sz="1600" b="0" i="1" dirty="0" smtClean="0">
                <a:solidFill>
                  <a:srgbClr val="0070C0"/>
                </a:solidFill>
              </a:rPr>
              <a:t>	</a:t>
            </a:r>
            <a:endParaRPr lang="en-US" sz="1600" b="0" dirty="0" smtClean="0"/>
          </a:p>
          <a:p>
            <a:pPr>
              <a:lnSpc>
                <a:spcPct val="90000"/>
              </a:lnSpc>
              <a:buFontTx/>
              <a:buNone/>
            </a:pPr>
            <a:endParaRPr lang="en-US" sz="1600" b="0" i="1" dirty="0" smtClean="0"/>
          </a:p>
          <a:p>
            <a:pPr>
              <a:lnSpc>
                <a:spcPct val="90000"/>
              </a:lnSpc>
              <a:buFontTx/>
              <a:buNone/>
            </a:pPr>
            <a:r>
              <a:rPr lang="en-US" sz="1600" b="0" i="1" dirty="0" smtClean="0">
                <a:solidFill>
                  <a:srgbClr val="40949A"/>
                </a:solidFill>
              </a:rPr>
              <a:t>	</a:t>
            </a:r>
          </a:p>
          <a:p>
            <a:pPr>
              <a:lnSpc>
                <a:spcPct val="90000"/>
              </a:lnSpc>
              <a:buFontTx/>
              <a:buNone/>
            </a:pPr>
            <a:r>
              <a:rPr lang="en-US" sz="1600" b="0" i="1" dirty="0" smtClean="0">
                <a:solidFill>
                  <a:srgbClr val="FF0000"/>
                </a:solidFill>
              </a:rPr>
              <a:t>	</a:t>
            </a:r>
            <a:endParaRPr lang="en-US" b="0" dirty="0" smtClean="0"/>
          </a:p>
          <a:p>
            <a:pPr>
              <a:lnSpc>
                <a:spcPct val="90000"/>
              </a:lnSpc>
              <a:buFontTx/>
              <a:buNone/>
            </a:pPr>
            <a:endParaRPr lang="en-US" sz="1600" b="0" i="1" dirty="0" smtClean="0"/>
          </a:p>
          <a:p>
            <a:pPr>
              <a:lnSpc>
                <a:spcPct val="90000"/>
              </a:lnSpc>
              <a:buFontTx/>
              <a:buNone/>
            </a:pPr>
            <a:endParaRPr lang="en-US" sz="1600" b="0" dirty="0" smtClean="0"/>
          </a:p>
        </p:txBody>
      </p:sp>
      <p:sp>
        <p:nvSpPr>
          <p:cNvPr id="5124"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304800" y="0"/>
            <a:ext cx="8229600" cy="792163"/>
          </a:xfrm>
        </p:spPr>
        <p:txBody>
          <a:bodyPr/>
          <a:lstStyle/>
          <a:p>
            <a:pPr eaLnBrk="1" hangingPunct="1"/>
            <a:r>
              <a:rPr lang="en-US" smtClean="0"/>
              <a:t>Items for a Vote</a:t>
            </a:r>
          </a:p>
        </p:txBody>
      </p:sp>
      <p:sp>
        <p:nvSpPr>
          <p:cNvPr id="5123" name="Rectangle 3"/>
          <p:cNvSpPr>
            <a:spLocks noGrp="1" noChangeArrowheads="1"/>
          </p:cNvSpPr>
          <p:nvPr>
            <p:ph type="body" idx="4294967295"/>
          </p:nvPr>
        </p:nvSpPr>
        <p:spPr>
          <a:xfrm>
            <a:off x="228600" y="838200"/>
            <a:ext cx="8153400" cy="5638800"/>
          </a:xfrm>
        </p:spPr>
        <p:txBody>
          <a:bodyPr/>
          <a:lstStyle/>
          <a:p>
            <a:pPr>
              <a:lnSpc>
                <a:spcPct val="90000"/>
              </a:lnSpc>
              <a:buNone/>
            </a:pPr>
            <a:r>
              <a:rPr lang="en-US" sz="1800" u="sng" dirty="0" smtClean="0"/>
              <a:t>Non-Unanimous Recommendations</a:t>
            </a:r>
          </a:p>
          <a:p>
            <a:pPr lvl="0"/>
            <a:r>
              <a:rPr lang="en-US" sz="1800" dirty="0" smtClean="0"/>
              <a:t>NPRR450*, Revise Requirements for Contracts to Procure Additional Capacity to Alleviate Emergency Conditions - U</a:t>
            </a:r>
            <a:r>
              <a:rPr lang="en-US" sz="1800" cap="small" dirty="0" smtClean="0"/>
              <a:t>rgent</a:t>
            </a:r>
            <a:endParaRPr lang="en-US" sz="1800" dirty="0" smtClean="0"/>
          </a:p>
          <a:p>
            <a:r>
              <a:rPr lang="en-US" sz="1800" dirty="0" smtClean="0"/>
              <a:t>Parking Deck NPRR260, Providing Access to MIS Secure Area to MIS Registered Users</a:t>
            </a:r>
          </a:p>
          <a:p>
            <a:endParaRPr lang="en-US" sz="1800" i="1" dirty="0" smtClean="0"/>
          </a:p>
          <a:p>
            <a:pPr>
              <a:buNone/>
            </a:pPr>
            <a:r>
              <a:rPr lang="en-US" sz="1800" u="sng" dirty="0" smtClean="0"/>
              <a:t>Rejected NPRR</a:t>
            </a:r>
          </a:p>
          <a:p>
            <a:r>
              <a:rPr lang="en-US" sz="1800" dirty="0" smtClean="0"/>
              <a:t>NPRR 440, Consideration of Generation Availability in RMR Analyses</a:t>
            </a:r>
          </a:p>
          <a:p>
            <a:pPr>
              <a:buNone/>
            </a:pPr>
            <a:endParaRPr lang="en-US" sz="1800" b="1" dirty="0" smtClean="0"/>
          </a:p>
          <a:p>
            <a:pPr>
              <a:buNone/>
            </a:pPr>
            <a:endParaRPr lang="en-US" sz="1800" dirty="0" smtClean="0"/>
          </a:p>
          <a:p>
            <a:pPr>
              <a:buNone/>
            </a:pPr>
            <a:endParaRPr lang="en-US" sz="1800" b="1" dirty="0" smtClean="0"/>
          </a:p>
          <a:p>
            <a:pPr>
              <a:buNone/>
            </a:pPr>
            <a:r>
              <a:rPr lang="en-US" sz="1600" b="1" dirty="0" smtClean="0"/>
              <a:t>(* denotes no impacts)</a:t>
            </a:r>
            <a:endParaRPr lang="en-US" sz="1600" b="1" u="sng" dirty="0" smtClean="0"/>
          </a:p>
          <a:p>
            <a:pPr lvl="1">
              <a:lnSpc>
                <a:spcPct val="90000"/>
              </a:lnSpc>
              <a:buNone/>
            </a:pPr>
            <a:endParaRPr lang="en-US" b="1" dirty="0" smtClean="0"/>
          </a:p>
          <a:p>
            <a:pPr lvl="1">
              <a:lnSpc>
                <a:spcPct val="90000"/>
              </a:lnSpc>
              <a:buNone/>
            </a:pPr>
            <a:endParaRPr lang="en-US" b="1" dirty="0" smtClean="0"/>
          </a:p>
          <a:p>
            <a:pPr lvl="1">
              <a:lnSpc>
                <a:spcPct val="90000"/>
              </a:lnSpc>
            </a:pPr>
            <a:endParaRPr lang="en-US" b="1" i="1" dirty="0" smtClean="0"/>
          </a:p>
          <a:p>
            <a:pPr lvl="1">
              <a:lnSpc>
                <a:spcPct val="90000"/>
              </a:lnSpc>
            </a:pPr>
            <a:endParaRPr lang="en-US" b="1" i="1" dirty="0" smtClean="0"/>
          </a:p>
          <a:p>
            <a:pPr lvl="1">
              <a:lnSpc>
                <a:spcPct val="90000"/>
              </a:lnSpc>
              <a:buFontTx/>
              <a:buNone/>
            </a:pPr>
            <a:endParaRPr lang="en-US" u="sng" dirty="0" smtClean="0"/>
          </a:p>
          <a:p>
            <a:pPr lvl="1">
              <a:lnSpc>
                <a:spcPct val="90000"/>
              </a:lnSpc>
            </a:pPr>
            <a:endParaRPr lang="en-US" b="1" i="1" dirty="0" smtClean="0"/>
          </a:p>
          <a:p>
            <a:pPr lvl="1">
              <a:lnSpc>
                <a:spcPct val="90000"/>
              </a:lnSpc>
            </a:pPr>
            <a:endParaRPr lang="en-US" b="1" i="1" dirty="0" smtClean="0"/>
          </a:p>
          <a:p>
            <a:pPr>
              <a:lnSpc>
                <a:spcPct val="90000"/>
              </a:lnSpc>
              <a:buFontTx/>
              <a:buNone/>
            </a:pPr>
            <a:r>
              <a:rPr lang="en-US" sz="1600" b="0" i="1" dirty="0" smtClean="0">
                <a:solidFill>
                  <a:srgbClr val="0070C0"/>
                </a:solidFill>
              </a:rPr>
              <a:t>	</a:t>
            </a:r>
            <a:endParaRPr lang="en-US" sz="1600" b="0" dirty="0" smtClean="0"/>
          </a:p>
          <a:p>
            <a:pPr>
              <a:lnSpc>
                <a:spcPct val="90000"/>
              </a:lnSpc>
              <a:buFontTx/>
              <a:buNone/>
            </a:pPr>
            <a:endParaRPr lang="en-US" sz="1600" b="0" i="1" dirty="0" smtClean="0"/>
          </a:p>
          <a:p>
            <a:pPr>
              <a:lnSpc>
                <a:spcPct val="90000"/>
              </a:lnSpc>
              <a:buFontTx/>
              <a:buNone/>
            </a:pPr>
            <a:r>
              <a:rPr lang="en-US" sz="1600" b="0" i="1" dirty="0" smtClean="0">
                <a:solidFill>
                  <a:srgbClr val="40949A"/>
                </a:solidFill>
              </a:rPr>
              <a:t>	</a:t>
            </a:r>
          </a:p>
          <a:p>
            <a:pPr>
              <a:lnSpc>
                <a:spcPct val="90000"/>
              </a:lnSpc>
              <a:buFontTx/>
              <a:buNone/>
            </a:pPr>
            <a:r>
              <a:rPr lang="en-US" sz="1600" b="0" i="1" dirty="0" smtClean="0">
                <a:solidFill>
                  <a:srgbClr val="FF0000"/>
                </a:solidFill>
              </a:rPr>
              <a:t>	</a:t>
            </a:r>
            <a:endParaRPr lang="en-US" b="0" dirty="0" smtClean="0"/>
          </a:p>
          <a:p>
            <a:pPr>
              <a:lnSpc>
                <a:spcPct val="90000"/>
              </a:lnSpc>
              <a:buFontTx/>
              <a:buNone/>
            </a:pPr>
            <a:endParaRPr lang="en-US" sz="1600" b="0" i="1" dirty="0" smtClean="0"/>
          </a:p>
          <a:p>
            <a:pPr>
              <a:lnSpc>
                <a:spcPct val="90000"/>
              </a:lnSpc>
              <a:buFontTx/>
              <a:buNone/>
            </a:pPr>
            <a:endParaRPr lang="en-US" sz="1600" b="0" dirty="0" smtClean="0"/>
          </a:p>
        </p:txBody>
      </p:sp>
      <p:sp>
        <p:nvSpPr>
          <p:cNvPr id="5124" name="Slide Number Placeholder 4"/>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endParaRPr lang="en-US" sz="120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NPRR/SCR Descriptions</a:t>
            </a:r>
          </a:p>
        </p:txBody>
      </p:sp>
      <p:sp>
        <p:nvSpPr>
          <p:cNvPr id="8195" name="Content Placeholder 2"/>
          <p:cNvSpPr>
            <a:spLocks noGrp="1"/>
          </p:cNvSpPr>
          <p:nvPr>
            <p:ph idx="1"/>
          </p:nvPr>
        </p:nvSpPr>
        <p:spPr/>
        <p:txBody>
          <a:bodyPr/>
          <a:lstStyle/>
          <a:p>
            <a:endParaRPr lang="en-US" u="sng" dirty="0" smtClean="0"/>
          </a:p>
          <a:p>
            <a:endParaRPr lang="en-US" u="sng" dirty="0" smtClean="0"/>
          </a:p>
          <a:p>
            <a:endParaRPr lang="en-US" u="sng" dirty="0" smtClean="0"/>
          </a:p>
          <a:p>
            <a:pPr algn="ctr">
              <a:buFontTx/>
              <a:buNone/>
            </a:pPr>
            <a:r>
              <a:rPr lang="en-US" sz="3200" u="sng" dirty="0" smtClean="0"/>
              <a:t>NPRRs/SCRs Recommended for Approval</a:t>
            </a:r>
            <a:endParaRPr lang="en-US" sz="3200" dirty="0" smtClean="0"/>
          </a:p>
          <a:p>
            <a:endParaRPr 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381000" y="0"/>
            <a:ext cx="8763000" cy="685800"/>
          </a:xfrm>
        </p:spPr>
        <p:txBody>
          <a:bodyPr/>
          <a:lstStyle/>
          <a:p>
            <a:r>
              <a:rPr lang="en-US" b="1" i="1" dirty="0" smtClean="0"/>
              <a:t>NPRR412, Quick Start Generation Resource Compliance Metric Adjustments </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838200"/>
          <a:ext cx="8763000" cy="3552128"/>
        </p:xfrm>
        <a:graphic>
          <a:graphicData uri="http://schemas.openxmlformats.org/drawingml/2006/table">
            <a:tbl>
              <a:tblPr/>
              <a:tblGrid>
                <a:gridCol w="2397200"/>
                <a:gridCol w="6365800"/>
              </a:tblGrid>
              <a:tr h="56302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mn-lt"/>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rPr>
                        <a:t>(STEC)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This NPRR clarifies the requirements regarding the performance criteria of a QSGR.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85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On 2/23/12, PRS unanimously voted to recommend approval of NPRR412 as amended by the 2/10/12 ERCOT comments.  On 3/22/12, PRS unanimously voted to endorse and forward the 2/23/12 PRS Report and Impact Analysis for NPRR412 to TAC.</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515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June 1, 2012</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1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ERCOT business functions will be updated.</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91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mn-lt"/>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Clarification of QSGR performance criteria</a:t>
                      </a:r>
                      <a:r>
                        <a:rPr lang="en-US" sz="1600" i="0" kern="1200" baseline="0" dirty="0" smtClean="0">
                          <a:solidFill>
                            <a:schemeClr val="tx1"/>
                          </a:solidFill>
                          <a:latin typeface="+mn-lt"/>
                          <a:ea typeface="+mn-ea"/>
                          <a:cs typeface="+mn-cs"/>
                        </a:rPr>
                        <a:t> and increased QSGR participation in SCED; improved frequency control.</a:t>
                      </a:r>
                      <a:endParaRPr lang="en-US" sz="160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685800"/>
          </a:xfrm>
        </p:spPr>
        <p:txBody>
          <a:bodyPr/>
          <a:lstStyle/>
          <a:p>
            <a:r>
              <a:rPr lang="en-US" b="1" i="1" dirty="0" smtClean="0"/>
              <a:t>NPRR439, Updating a Counter-Party’s Available Credit Limit for Current Day DAM </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152400" y="990601"/>
          <a:ext cx="8763000" cy="4366282"/>
        </p:xfrm>
        <a:graphic>
          <a:graphicData uri="http://schemas.openxmlformats.org/drawingml/2006/table">
            <a:tbl>
              <a:tblPr/>
              <a:tblGrid>
                <a:gridCol w="2397200"/>
                <a:gridCol w="6365800"/>
              </a:tblGrid>
              <a:tr h="600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will provide flexibility for Counter-Parties to increase the credit limit available for the DAM on the day the DAM is running by posting additional Financial Security under certain circumstances after ERCOT has already set a daily credit limit.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331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On 2/23/12, PRS unanimously voted to recommend approval of NPRR439 as amended by the 2/8/12 ERCOT comments and as revised by PRS.  On 3/22/12, PRS unanimously voted to endorse and forward the 2/23/12 PRS Report and Impact Analysis for NPRR439 to TAC with a recommended priority of 2012 and rank of 690.</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2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Upon System Implementation – Priority 2012; Rank 690</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2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$125k - $135k; impacts to MMS, CMM, and </a:t>
                      </a:r>
                      <a:r>
                        <a:rPr lang="en-US" sz="1600" kern="1200" baseline="0" dirty="0" smtClean="0">
                          <a:solidFill>
                            <a:schemeClr val="tx1"/>
                          </a:solidFill>
                          <a:latin typeface="+mn-lt"/>
                          <a:ea typeface="+mn-ea"/>
                          <a:cs typeface="+mn-cs"/>
                        </a:rPr>
                        <a:t>ISM</a:t>
                      </a:r>
                      <a:r>
                        <a:rPr lang="en-US" sz="1600" kern="1200" dirty="0" smtClean="0">
                          <a:solidFill>
                            <a:schemeClr val="tx1"/>
                          </a:solidFill>
                          <a:latin typeface="+mn-lt"/>
                          <a:ea typeface="+mn-ea"/>
                          <a:cs typeface="+mn-cs"/>
                        </a:rPr>
                        <a:t>; ERCOT business functions will be updated.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896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Provides Counter-Parties flexibility to increase the credit limit during the current day DAM by posting Financial Security under certain circumstances.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685800"/>
          </a:xfrm>
        </p:spPr>
        <p:txBody>
          <a:bodyPr/>
          <a:lstStyle/>
          <a:p>
            <a:r>
              <a:rPr lang="en-US" b="1" i="1" dirty="0" smtClean="0"/>
              <a:t>NPRR441, Revision of Dynamic Rating Recommendation Posting Timeline</a:t>
            </a:r>
            <a:endParaRPr lang="en-US" dirty="0" smtClean="0">
              <a:solidFill>
                <a:srgbClr val="FF0000"/>
              </a:solidFill>
            </a:endParaRPr>
          </a:p>
        </p:txBody>
      </p:sp>
      <p:graphicFrame>
        <p:nvGraphicFramePr>
          <p:cNvPr id="72727" name="Group 23"/>
          <p:cNvGraphicFramePr>
            <a:graphicFrameLocks noGrp="1"/>
          </p:cNvGraphicFramePr>
          <p:nvPr>
            <p:ph idx="4294967295"/>
          </p:nvPr>
        </p:nvGraphicFramePr>
        <p:xfrm>
          <a:off x="228600" y="990601"/>
          <a:ext cx="8763000" cy="3886199"/>
        </p:xfrm>
        <a:graphic>
          <a:graphicData uri="http://schemas.openxmlformats.org/drawingml/2006/table">
            <a:tbl>
              <a:tblPr/>
              <a:tblGrid>
                <a:gridCol w="2397200"/>
                <a:gridCol w="6365800"/>
              </a:tblGrid>
              <a:tr h="89152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(ERCOT)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600" kern="1200" dirty="0" smtClean="0">
                          <a:solidFill>
                            <a:schemeClr val="tx1"/>
                          </a:solidFill>
                          <a:latin typeface="+mn-lt"/>
                          <a:ea typeface="+mn-ea"/>
                          <a:cs typeface="+mn-cs"/>
                        </a:rPr>
                        <a:t>This NPRR will allow the frequency of posting the list of transmission lines recommended for Dynamic Ratings from semi-annual to annual.</a:t>
                      </a:r>
                      <a:endParaRPr kumimoji="0" lang="en-US" sz="1600" b="0" i="0" u="none" strike="noStrike" cap="none" normalizeH="0" baseline="0" dirty="0" smtClean="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264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On 2/23/12, PRS voted to recommend approval of NPRR441 as submitted.  There was one abstention from the IPM Market Segment.  On 3/22/12, PRS unanimously voted to endorse and forward the 2/23/12 PRS Report and Impact Analysis for NPRR441 to TAC</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6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June 1, 2012</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66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No impacts.</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501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0" kern="1200" dirty="0" smtClean="0">
                          <a:solidFill>
                            <a:schemeClr val="tx1"/>
                          </a:solidFill>
                          <a:latin typeface="+mn-lt"/>
                          <a:ea typeface="+mn-ea"/>
                          <a:cs typeface="+mn-cs"/>
                        </a:rPr>
                        <a:t>Aligns</a:t>
                      </a:r>
                      <a:r>
                        <a:rPr lang="en-US" sz="1600" i="0" kern="1200" baseline="0" dirty="0" smtClean="0">
                          <a:solidFill>
                            <a:schemeClr val="tx1"/>
                          </a:solidFill>
                          <a:latin typeface="+mn-lt"/>
                          <a:ea typeface="+mn-ea"/>
                          <a:cs typeface="+mn-cs"/>
                        </a:rPr>
                        <a:t> Protocols with current practice.</a:t>
                      </a:r>
                      <a:endParaRPr lang="en-US" sz="160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381000" y="0"/>
            <a:ext cx="8763000" cy="990600"/>
          </a:xfrm>
        </p:spPr>
        <p:txBody>
          <a:bodyPr/>
          <a:lstStyle/>
          <a:p>
            <a:r>
              <a:rPr lang="en-US" b="1" i="1" dirty="0" smtClean="0"/>
              <a:t>NPRR448, Clarification of Database Query Results - U</a:t>
            </a:r>
            <a:r>
              <a:rPr lang="en-US" b="1" i="1" cap="small" dirty="0" smtClean="0"/>
              <a:t>rgent</a:t>
            </a:r>
            <a:r>
              <a:rPr lang="en-US" b="1" i="1" dirty="0" smtClean="0"/>
              <a:t/>
            </a:r>
            <a:br>
              <a:rPr lang="en-US" b="1" i="1" dirty="0" smtClean="0"/>
            </a:br>
            <a:endParaRPr lang="en-US" dirty="0" smtClean="0">
              <a:solidFill>
                <a:srgbClr val="FF0000"/>
              </a:solidFill>
            </a:endParaRPr>
          </a:p>
        </p:txBody>
      </p:sp>
      <p:graphicFrame>
        <p:nvGraphicFramePr>
          <p:cNvPr id="72727" name="Group 23"/>
          <p:cNvGraphicFramePr>
            <a:graphicFrameLocks noGrp="1"/>
          </p:cNvGraphicFramePr>
          <p:nvPr>
            <p:ph idx="4294967295"/>
            <p:extLst>
              <p:ext uri="{D42A27DB-BD31-4B8C-83A1-F6EECF244321}">
                <p14:modId xmlns:p14="http://schemas.microsoft.com/office/powerpoint/2010/main" xmlns="" val="3313108146"/>
              </p:ext>
            </p:extLst>
          </p:nvPr>
        </p:nvGraphicFramePr>
        <p:xfrm>
          <a:off x="228600" y="990600"/>
          <a:ext cx="8763000" cy="4128075"/>
        </p:xfrm>
        <a:graphic>
          <a:graphicData uri="http://schemas.openxmlformats.org/drawingml/2006/table">
            <a:tbl>
              <a:tblPr/>
              <a:tblGrid>
                <a:gridCol w="2397200"/>
                <a:gridCol w="6365800"/>
              </a:tblGrid>
              <a:tr h="80710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Purpose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(Texas SET Working Group)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This NPRR clarifies the information returned through a database query or an extract on the MIS Public Area. </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7583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PRS Vote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On 3/22/12, PRS unanimously voted to grant NPRR448 Urgent status.  PRS then unanimously voted to recommend approval of NPRR448 as submitted and to forward it to TAC.</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042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Effective Date/Priority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dirty="0" smtClean="0">
                          <a:solidFill>
                            <a:schemeClr val="tx1"/>
                          </a:solidFill>
                          <a:latin typeface="+mn-lt"/>
                          <a:ea typeface="+mn-ea"/>
                          <a:cs typeface="+mn-cs"/>
                        </a:rPr>
                        <a:t>Pending.</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152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ERCOT Impact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Costs</a:t>
                      </a:r>
                      <a:r>
                        <a:rPr lang="en-US" sz="1600" kern="1200" baseline="0" dirty="0" smtClean="0">
                          <a:solidFill>
                            <a:schemeClr val="tx1"/>
                          </a:solidFill>
                          <a:latin typeface="+mn-lt"/>
                          <a:ea typeface="+mn-ea"/>
                          <a:cs typeface="+mn-cs"/>
                        </a:rPr>
                        <a:t> captured under project PR11002_01, Texas SET 4.0</a:t>
                      </a:r>
                      <a:endParaRPr lang="en-US" sz="1600"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370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Business Case Highlights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Provides Market Participants with additional detail of ESI ID information that may be obtained through a database query or extract.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10098</TotalTime>
  <Words>1804</Words>
  <Application>Microsoft Office PowerPoint</Application>
  <PresentationFormat>On-screen Show (4:3)</PresentationFormat>
  <Paragraphs>199</Paragraphs>
  <Slides>15</Slides>
  <Notes>13</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Custom Design</vt:lpstr>
      <vt:lpstr>Protocol Revision Subcommittee</vt:lpstr>
      <vt:lpstr>Slide 2</vt:lpstr>
      <vt:lpstr>Items for a Vote</vt:lpstr>
      <vt:lpstr>Items for a Vote</vt:lpstr>
      <vt:lpstr>NPRR/SCR Descriptions</vt:lpstr>
      <vt:lpstr>NPRR412, Quick Start Generation Resource Compliance Metric Adjustments </vt:lpstr>
      <vt:lpstr>NPRR439, Updating a Counter-Party’s Available Credit Limit for Current Day DAM </vt:lpstr>
      <vt:lpstr>NPRR441, Revision of Dynamic Rating Recommendation Posting Timeline</vt:lpstr>
      <vt:lpstr>NPRR448, Clarification of Database Query Results - Urgent </vt:lpstr>
      <vt:lpstr>NPRR449, Reduce Maximum CRR Transaction Limit in Auctions - Urgent </vt:lpstr>
      <vt:lpstr>NPRR450, Revise Requirements for Contracts to Procure Additional Capacity to Alleviate Emergency Conditions - Urgent </vt:lpstr>
      <vt:lpstr>NPRR451, Implementation of New P.U.C. Subst. Rule 25.507, ERCOT Emergency Response Service (ERS) - Urgent</vt:lpstr>
      <vt:lpstr>SCR770, Revision to Outage Scheduler Entry for Resource Maintenance Outage Level Designation  </vt:lpstr>
      <vt:lpstr>SCR771, ERCOT System Change Allowing Independent Master QSE to Represent Split Generation Resources  </vt:lpstr>
      <vt:lpstr>Parking Deck NPRR260, Providing Access to MIS Secure Area to MIS Registered Users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dc:title>
  <dc:creator>Thomas Burke</dc:creator>
  <cp:lastModifiedBy>A. Boren</cp:lastModifiedBy>
  <cp:revision>624</cp:revision>
  <dcterms:created xsi:type="dcterms:W3CDTF">2005-04-21T14:28:35Z</dcterms:created>
  <dcterms:modified xsi:type="dcterms:W3CDTF">2012-04-04T20:02:24Z</dcterms:modified>
</cp:coreProperties>
</file>